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1030" r:id="rId2"/>
    <p:sldId id="1119" r:id="rId3"/>
    <p:sldId id="1120" r:id="rId4"/>
    <p:sldId id="1121" r:id="rId5"/>
    <p:sldId id="1122" r:id="rId6"/>
    <p:sldId id="1130" r:id="rId7"/>
    <p:sldId id="1107" r:id="rId8"/>
    <p:sldId id="1115" r:id="rId9"/>
    <p:sldId id="1117" r:id="rId10"/>
    <p:sldId id="1123" r:id="rId11"/>
    <p:sldId id="1126" r:id="rId12"/>
    <p:sldId id="1127" r:id="rId13"/>
    <p:sldId id="1125" r:id="rId14"/>
    <p:sldId id="1129" r:id="rId15"/>
    <p:sldId id="1128" r:id="rId16"/>
    <p:sldId id="1131" r:id="rId17"/>
    <p:sldId id="1132" r:id="rId18"/>
    <p:sldId id="1106" r:id="rId19"/>
    <p:sldId id="1116" r:id="rId20"/>
    <p:sldId id="1110" r:id="rId21"/>
    <p:sldId id="1109" r:id="rId22"/>
    <p:sldId id="1113" r:id="rId23"/>
    <p:sldId id="1108" r:id="rId24"/>
    <p:sldId id="1111" r:id="rId25"/>
    <p:sldId id="1112" r:id="rId26"/>
    <p:sldId id="1114" r:id="rId27"/>
    <p:sldId id="1104" r:id="rId28"/>
    <p:sldId id="1102" r:id="rId29"/>
    <p:sldId id="1103" r:id="rId30"/>
    <p:sldId id="1105" r:id="rId31"/>
    <p:sldId id="1098" r:id="rId32"/>
    <p:sldId id="1099" r:id="rId33"/>
    <p:sldId id="1100" r:id="rId34"/>
    <p:sldId id="1101" r:id="rId35"/>
    <p:sldId id="1082" r:id="rId36"/>
    <p:sldId id="1087" r:id="rId37"/>
    <p:sldId id="1094" r:id="rId38"/>
    <p:sldId id="1081" r:id="rId39"/>
    <p:sldId id="1083" r:id="rId40"/>
    <p:sldId id="1095" r:id="rId41"/>
    <p:sldId id="1078" r:id="rId42"/>
    <p:sldId id="1084" r:id="rId43"/>
    <p:sldId id="1085" r:id="rId44"/>
    <p:sldId id="1086" r:id="rId45"/>
    <p:sldId id="1088" r:id="rId46"/>
    <p:sldId id="1089" r:id="rId47"/>
    <p:sldId id="1090" r:id="rId48"/>
    <p:sldId id="1091" r:id="rId49"/>
    <p:sldId id="1092" r:id="rId50"/>
    <p:sldId id="1093" r:id="rId51"/>
    <p:sldId id="1096" r:id="rId52"/>
    <p:sldId id="1097" r:id="rId53"/>
    <p:sldId id="1080" r:id="rId54"/>
    <p:sldId id="1079" r:id="rId55"/>
    <p:sldId id="1071" r:id="rId56"/>
    <p:sldId id="1076" r:id="rId57"/>
    <p:sldId id="1072" r:id="rId58"/>
    <p:sldId id="1074" r:id="rId59"/>
    <p:sldId id="1065" r:id="rId60"/>
    <p:sldId id="1068" r:id="rId61"/>
    <p:sldId id="1067" r:id="rId62"/>
    <p:sldId id="1066" r:id="rId63"/>
    <p:sldId id="1069" r:id="rId64"/>
    <p:sldId id="1070" r:id="rId65"/>
    <p:sldId id="1003" r:id="rId66"/>
    <p:sldId id="1049" r:id="rId67"/>
    <p:sldId id="1050" r:id="rId68"/>
    <p:sldId id="1051" r:id="rId69"/>
    <p:sldId id="1052" r:id="rId70"/>
    <p:sldId id="1053" r:id="rId71"/>
    <p:sldId id="1054" r:id="rId72"/>
    <p:sldId id="1055" r:id="rId73"/>
    <p:sldId id="1057" r:id="rId74"/>
    <p:sldId id="1058" r:id="rId75"/>
    <p:sldId id="1060" r:id="rId76"/>
    <p:sldId id="1056" r:id="rId77"/>
    <p:sldId id="1048" r:id="rId78"/>
    <p:sldId id="1059" r:id="rId79"/>
    <p:sldId id="1061" r:id="rId80"/>
    <p:sldId id="275" r:id="rId81"/>
    <p:sldId id="1062" r:id="rId82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57" autoAdjust="0"/>
  </p:normalViewPr>
  <p:slideViewPr>
    <p:cSldViewPr snapToGrid="0">
      <p:cViewPr>
        <p:scale>
          <a:sx n="150" d="100"/>
          <a:sy n="150" d="100"/>
        </p:scale>
        <p:origin x="432" y="-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the same as my last conclusions!</a:t>
            </a:r>
          </a:p>
          <a:p>
            <a:r>
              <a:rPr lang="en-GB" dirty="0"/>
              <a:t>Cd was factor of 10 lower to prevent blowing up – improvements in stability helped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61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65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Phi=.5 Sigma=1.2, very large rpm, lower efficiency, large profile losses! </a:t>
            </a:r>
          </a:p>
          <a:p>
            <a:r>
              <a:rPr lang="en-GB" dirty="0"/>
              <a:t>DF is large at root, just to </a:t>
            </a:r>
            <a:r>
              <a:rPr lang="en-GB"/>
              <a:t>set dev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31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77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Absolute efficiency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47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Negative cells – sometimes bad geometry? Massive hub chord for dodgy designs – overlap? N=12 for low </a:t>
            </a:r>
            <a:r>
              <a:rPr lang="en-GB" dirty="0" err="1"/>
              <a:t>rcas</a:t>
            </a:r>
            <a:r>
              <a:rPr lang="en-GB" dirty="0"/>
              <a:t> an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3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17/06/relationships/model3d" Target="../media/model3d2.glb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78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03/03/2021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FE7-CD35-4F7A-9ED1-5DEABAB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DF5-E4E8-4A4B-AAC2-099662550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0CEF32-9A3D-49B9-8EEC-7D9EEC9CF1A3}"/>
              </a:ext>
            </a:extLst>
          </p:cNvPr>
          <p:cNvSpPr/>
          <p:nvPr/>
        </p:nvSpPr>
        <p:spPr bwMode="auto">
          <a:xfrm>
            <a:off x="2621902" y="1926091"/>
            <a:ext cx="3620277" cy="13489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Create Smith chart from CFD simulations across design space to compare with Loss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C546DD-B757-4484-85C9-0C5473409C82}"/>
              </a:ext>
            </a:extLst>
          </p:cNvPr>
          <p:cNvSpPr/>
          <p:nvPr/>
        </p:nvSpPr>
        <p:spPr bwMode="auto">
          <a:xfrm>
            <a:off x="1020146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Create geometry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55DCF3-3252-411D-B004-0C573450D3D7}"/>
              </a:ext>
            </a:extLst>
          </p:cNvPr>
          <p:cNvSpPr/>
          <p:nvPr/>
        </p:nvSpPr>
        <p:spPr bwMode="auto">
          <a:xfrm>
            <a:off x="2796073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Generate mesh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ABB2A-9ACE-412E-98B6-A5285314BCD0}"/>
              </a:ext>
            </a:extLst>
          </p:cNvPr>
          <p:cNvSpPr/>
          <p:nvPr/>
        </p:nvSpPr>
        <p:spPr bwMode="auto">
          <a:xfrm>
            <a:off x="4572000" y="4058816"/>
            <a:ext cx="1548882" cy="8770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Submit to Darwin (TS)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6021C0-A1BB-43D5-BFAB-8DA4FFD6ACCF}"/>
              </a:ext>
            </a:extLst>
          </p:cNvPr>
          <p:cNvSpPr/>
          <p:nvPr/>
        </p:nvSpPr>
        <p:spPr bwMode="auto">
          <a:xfrm>
            <a:off x="6347927" y="4058816"/>
            <a:ext cx="1548882" cy="877078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Postprocess 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9B158-9308-4C76-B62A-810810ACA2E6}"/>
              </a:ext>
            </a:extLst>
          </p:cNvPr>
          <p:cNvSpPr txBox="1"/>
          <p:nvPr/>
        </p:nvSpPr>
        <p:spPr>
          <a:xfrm>
            <a:off x="3038669" y="5206482"/>
            <a:ext cx="10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Autogrid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9A233-045B-4028-85DA-CF008BE9BF99}"/>
              </a:ext>
            </a:extLst>
          </p:cNvPr>
          <p:cNvSpPr txBox="1"/>
          <p:nvPr/>
        </p:nvSpPr>
        <p:spPr>
          <a:xfrm>
            <a:off x="6483220" y="5206482"/>
            <a:ext cx="127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Paraview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C97AB-CF91-4142-92AA-2E977C6ED0D6}"/>
              </a:ext>
            </a:extLst>
          </p:cNvPr>
          <p:cNvSpPr txBox="1"/>
          <p:nvPr/>
        </p:nvSpPr>
        <p:spPr>
          <a:xfrm>
            <a:off x="1188097" y="5206482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MATLAB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EC16BE-BED9-4520-8DC7-B71703777AB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auto">
          <a:xfrm>
            <a:off x="2569028" y="4497355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BC217A-19AC-4CF5-B6A3-2D8E592DA6DD}"/>
              </a:ext>
            </a:extLst>
          </p:cNvPr>
          <p:cNvCxnSpPr>
            <a:cxnSpLocks/>
          </p:cNvCxnSpPr>
          <p:nvPr/>
        </p:nvCxnSpPr>
        <p:spPr bwMode="auto">
          <a:xfrm>
            <a:off x="4344955" y="4497355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0DAF99-9BE9-4B97-8E75-ED96A7CAE7D8}"/>
              </a:ext>
            </a:extLst>
          </p:cNvPr>
          <p:cNvCxnSpPr>
            <a:cxnSpLocks/>
          </p:cNvCxnSpPr>
          <p:nvPr/>
        </p:nvCxnSpPr>
        <p:spPr bwMode="auto">
          <a:xfrm>
            <a:off x="6120882" y="4481804"/>
            <a:ext cx="22704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79BA396A-E7DF-4D4F-BAB6-3E08BF391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2" t="10574"/>
          <a:stretch/>
        </p:blipFill>
        <p:spPr bwMode="auto">
          <a:xfrm>
            <a:off x="7040652" y="2009627"/>
            <a:ext cx="1705795" cy="19212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2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CFB0-75EB-4222-9326-C3701ACA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Meshing thus far…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E250-864F-442A-B189-F90A9C2EB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F0A958-C593-431A-B285-505420E830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5" y="1626924"/>
            <a:ext cx="30194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F44F7-78F7-40E6-BE8B-FAF8E984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5" y="2885380"/>
            <a:ext cx="3010320" cy="96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020A1-104D-4D54-B8D1-9DEF9371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982" y="1393984"/>
            <a:ext cx="2584885" cy="3054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B4D9D-48F2-4D31-A13E-D726F77CFFBD}"/>
              </a:ext>
            </a:extLst>
          </p:cNvPr>
          <p:cNvSpPr txBox="1"/>
          <p:nvPr/>
        </p:nvSpPr>
        <p:spPr>
          <a:xfrm>
            <a:off x="3736909" y="1884783"/>
            <a:ext cx="16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cells – issue!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B39A0-A5DD-471F-9D65-310E1344B698}"/>
              </a:ext>
            </a:extLst>
          </p:cNvPr>
          <p:cNvSpPr txBox="1"/>
          <p:nvPr/>
        </p:nvSpPr>
        <p:spPr>
          <a:xfrm>
            <a:off x="3736908" y="2915593"/>
            <a:ext cx="16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an issue for des20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E57D88-EAB4-4BD2-9839-9FE6A8EB3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96" y="4493370"/>
            <a:ext cx="5061429" cy="2171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17411-EEB2-4676-AE8A-32A193C5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0"/>
          <a:stretch/>
        </p:blipFill>
        <p:spPr>
          <a:xfrm>
            <a:off x="381000" y="3977404"/>
            <a:ext cx="3337436" cy="2687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660CC0-58D2-41D3-9B3A-5B33FE25305F}"/>
              </a:ext>
            </a:extLst>
          </p:cNvPr>
          <p:cNvSpPr txBox="1"/>
          <p:nvPr/>
        </p:nvSpPr>
        <p:spPr>
          <a:xfrm>
            <a:off x="3736908" y="3955185"/>
            <a:ext cx="18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Nb &gt;= 12</a:t>
            </a:r>
          </a:p>
        </p:txBody>
      </p:sp>
    </p:spTree>
    <p:extLst>
      <p:ext uri="{BB962C8B-B14F-4D97-AF65-F5344CB8AC3E}">
        <p14:creationId xmlns:p14="http://schemas.microsoft.com/office/powerpoint/2010/main" val="229340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FE7-CD35-4F7A-9ED1-5DEABAB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DF5-E4E8-4A4B-AAC2-099662550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0CEF32-9A3D-49B9-8EEC-7D9EEC9CF1A3}"/>
              </a:ext>
            </a:extLst>
          </p:cNvPr>
          <p:cNvSpPr/>
          <p:nvPr/>
        </p:nvSpPr>
        <p:spPr bwMode="auto">
          <a:xfrm>
            <a:off x="2621902" y="1926090"/>
            <a:ext cx="3620277" cy="157288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Allow design space to be traversed to yield optimal designs for a given payload and number of propulsors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ABB2A-9ACE-412E-98B6-A5285314BCD0}"/>
              </a:ext>
            </a:extLst>
          </p:cNvPr>
          <p:cNvSpPr/>
          <p:nvPr/>
        </p:nvSpPr>
        <p:spPr bwMode="auto">
          <a:xfrm>
            <a:off x="6179977" y="4294408"/>
            <a:ext cx="2380861" cy="128761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Allow increasing numbers of variables to be optimised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BC217A-19AC-4CF5-B6A3-2D8E592DA6DD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 bwMode="auto">
          <a:xfrm>
            <a:off x="2964023" y="4938217"/>
            <a:ext cx="417546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977B3B-7D1E-4D26-9A82-DBF2B16696BE}"/>
              </a:ext>
            </a:extLst>
          </p:cNvPr>
          <p:cNvSpPr/>
          <p:nvPr/>
        </p:nvSpPr>
        <p:spPr bwMode="auto">
          <a:xfrm>
            <a:off x="3381569" y="4294410"/>
            <a:ext cx="2380861" cy="128761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Assess optimiser using range of starting points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50FBD0-8FC3-441D-81D6-EFAD11D8D9DC}"/>
              </a:ext>
            </a:extLst>
          </p:cNvPr>
          <p:cNvSpPr/>
          <p:nvPr/>
        </p:nvSpPr>
        <p:spPr bwMode="auto">
          <a:xfrm>
            <a:off x="583162" y="4294409"/>
            <a:ext cx="2380861" cy="1287615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Test simple optimisation (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phi,sig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)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A54C93-EBF4-4704-AF2C-3551A8F173F5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 bwMode="auto">
          <a:xfrm flipV="1">
            <a:off x="5762430" y="4938216"/>
            <a:ext cx="417547" cy="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1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B907-D918-4803-B137-5450BA98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Optimiser testing - stage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9C00-B7F7-45F2-BE84-FC81C1515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2050" name="Picture 2" descr="Machine generated alternative text:&#10;Fan efficiency with de Haller number (&gt;0.72) &#10;0.98 &#10;0.97 &#10;0.96 &#10;0.95 &#10;0.94 &#10;0.93 &#10;0.92 &#10;0.91 &#10;0.9 &#10;0.9 &#10;0.92 &#10;0.94 &#10;RPM &#10;0.98 &#10;0.97 &#10;0.96 &#10;0.95 &#10;0.94 &#10;0.93 &#10;0.92 &#10;0.91 &#10;0.9 &#10;0.9 &#10;0.92 &#10;0.94 &#10;0.9 &#10;0.875 &#10;0.9 &#10;0.92 &#10;0.94 &#10;Rotor blades &#10;0.9 &#10;0.9 &#10;0.92 &#10;0.94 &#10;0.9 &#10;0.9 &#10;0.92 &#10;0.94 &#10;Stator blades &#10;0.9 &#10;0.9 &#10;0.92 &#10;0.94 &#10;0.3262 &#10;0.326 &#10;0.3258 &#10;0.3256 &#10;0.3254 &#10;0.9 &#10;0.9 &#10;0.92 &#10;0.94 &#10;0.23 &#10;0.22 &#10;0.21 &#10;0.2 &#10;0.19 &#10;0.18 &#10;0.9 &#10;0.9 &#10;0.92 &#10;0.94 ">
            <a:extLst>
              <a:ext uri="{FF2B5EF4-FFF2-40B4-BE49-F238E27FC236}">
                <a16:creationId xmlns:a16="http://schemas.microsoft.com/office/drawing/2014/main" id="{87FEAF4F-E4CC-4C9C-A19E-B0034A5FC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2" t="1" r="25185" b="52013"/>
          <a:stretch/>
        </p:blipFill>
        <p:spPr bwMode="auto">
          <a:xfrm>
            <a:off x="549098" y="1906951"/>
            <a:ext cx="3041779" cy="35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dd -Ons &#10;Norkspace Clear Workspace &#10;VARIABLE &#10;Favorites &#10;Clear Commands &#10;CODE &#10;Simulink Layout &amp; Set Path &#10;@Optimization Plot Function &#10;Help &#10;Learn MATLAB &#10;o &#10;x &#10;Iments CAMBRIDGE 11B eVTOL_Project Sam Lent &#10;) I Command Window &#10;New to MATLAB? see resources for Getting-started. &#10;Ine &#10;interpl (I ) &#10;In DuctedFanFunc (line 98) &#10;VelTriang1es ; &#10;In fminseareh (line 324) &#10;funfcn (x, varargin(:}); &#10;x ( ) xr; fxr — &#10;Eile Edit View Insert 1001s Qesktop Window Help &#10;Current Function Value: 0.197812 &#10;0.21 &#10;0.208 &#10;0.206 &#10;0.204 &#10;In DuctedFanOpt (line 38) &#10;[x, fval] = fminsearch(@DuctedFanFunc, &#10;DuctedFanOpt &#10;0.9193 &#10;o. 9577 &#10;fva1 = &#10;0.1978 &#10;Unable to resolve the &#10;[O.6;O &#10;0.202 &#10;0.2 &#10;0.198 &#10;0.196 &#10;10 &#10;20 &#10;30 &#10;Iteration &#10;40 &#10;50 &#10;60 &#10;name N.Ltot. ">
            <a:extLst>
              <a:ext uri="{FF2B5EF4-FFF2-40B4-BE49-F238E27FC236}">
                <a16:creationId xmlns:a16="http://schemas.microsoft.com/office/drawing/2014/main" id="{96E5838D-64D5-47B2-AE96-9E2290A28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43" r="81387" b="9273"/>
          <a:stretch/>
        </p:blipFill>
        <p:spPr bwMode="auto">
          <a:xfrm>
            <a:off x="5614112" y="2837674"/>
            <a:ext cx="1542567" cy="19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FAACB-F4B1-4F78-930F-2F6A33AB6600}"/>
              </a:ext>
            </a:extLst>
          </p:cNvPr>
          <p:cNvSpPr txBox="1"/>
          <p:nvPr/>
        </p:nvSpPr>
        <p:spPr>
          <a:xfrm>
            <a:off x="2380715" y="5168305"/>
            <a:ext cx="4382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Optimised design point:</a:t>
            </a:r>
          </a:p>
          <a:p>
            <a:r>
              <a:rPr lang="en-GB" dirty="0"/>
              <a:t>Phi: 0.9198</a:t>
            </a:r>
          </a:p>
          <a:p>
            <a:r>
              <a:rPr lang="en-GB" dirty="0"/>
              <a:t>Sigma: 0.9577</a:t>
            </a:r>
          </a:p>
          <a:p>
            <a:r>
              <a:rPr lang="en-GB" dirty="0"/>
              <a:t>Efficiency: (1-0.1978) = 0.8022</a:t>
            </a:r>
          </a:p>
        </p:txBody>
      </p:sp>
      <p:pic>
        <p:nvPicPr>
          <p:cNvPr id="2051" name="Picture 3" descr="Add -Ons &#10;Norkspace Clear Workspace &#10;VARIABLE &#10;Favorites &#10;Clear Commands &#10;CODE &#10;Simulink Layout &amp; Set Path &#10;@Optimization Plot Function &#10;Help &#10;Learn MATLAB &#10;o &#10;x &#10;Iments CAMBRIDGE 11B eVTOL_Project Sam Lent &#10;) I Command Window &#10;New to MATLAB? see resources for Getting-started. &#10;Ine &#10;interpl (I ) &#10;In DuctedFanFunc (line 98) &#10;VelTriang1es ; &#10;In fminseareh (line 324) &#10;funfcn (x, varargin(:}); &#10;x ( ) xr; fxr — &#10;Eile Edit View Insert 1001s Qesktop Window Help &#10;Current Function Value: 0.197812 &#10;0.21 &#10;0.208 &#10;0.206 &#10;0.204 &#10;In DuctedFanOpt (line 38) &#10;[x, fval] = fminsearch(@DuctedFanFunc, &#10;DuctedFanOpt &#10;0.9193 &#10;o. 9577 &#10;fva1 = &#10;0.1978 &#10;Unable to resolve the &#10;[O.6;O &#10;0.202 &#10;0.2 &#10;0.198 &#10;0.196 &#10;10 &#10;20 &#10;30 &#10;Iteration &#10;40 &#10;50 &#10;60 &#10;name N.Ltot. ">
            <a:extLst>
              <a:ext uri="{FF2B5EF4-FFF2-40B4-BE49-F238E27FC236}">
                <a16:creationId xmlns:a16="http://schemas.microsoft.com/office/drawing/2014/main" id="{D1F53070-3CE3-4DF2-A57F-9468FE3B6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17889" r="3355" b="15666"/>
          <a:stretch/>
        </p:blipFill>
        <p:spPr bwMode="auto">
          <a:xfrm>
            <a:off x="4663897" y="2231510"/>
            <a:ext cx="3573624" cy="27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9D8FFAA-92CC-4A3E-B9D7-54569770E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0709" y="5311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5F863A-FCE8-4E67-86B1-F3E2A461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34" y="3172192"/>
            <a:ext cx="3610947" cy="1917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F9E59-C7FF-41C5-B352-F0972A2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Guestimating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A17F5-6981-472A-A6E5-9C984AAB9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D62134-4B78-4A5F-B549-946D024EBF5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38737" y="1500900"/>
            <a:ext cx="4066527" cy="179083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Aim</a:t>
            </a:r>
            <a:b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Develop performance models for existing </a:t>
            </a: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eVTOLs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that corroborate the quoted specs, to then benchmark against ducted fans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E3EA2-5DEE-4238-9178-DF16A9AF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2" y="3566271"/>
            <a:ext cx="4307213" cy="819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D6FBC-AA97-44F7-8E15-0DF94E1F5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22" y="5146270"/>
            <a:ext cx="5343560" cy="804047"/>
          </a:xfrm>
          <a:prstGeom prst="rect">
            <a:avLst/>
          </a:prstGeom>
        </p:spPr>
      </p:pic>
      <p:pic>
        <p:nvPicPr>
          <p:cNvPr id="3074" name="Picture 2" descr="eHang electric aircraft gets approval in Norway and Spain - Electrek">
            <a:extLst>
              <a:ext uri="{FF2B5EF4-FFF2-40B4-BE49-F238E27FC236}">
                <a16:creationId xmlns:a16="http://schemas.microsoft.com/office/drawing/2014/main" id="{2213808E-1D96-4E10-84AB-7CCB0479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82" y="5102595"/>
            <a:ext cx="2658146" cy="1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69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B59E-5180-4A75-ADA3-BC715C28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8762-7699-40A7-9AE9-0649BF72B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7F112-0474-4D99-8B38-1383A1DB4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02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BC-D0D8-4383-939B-0926BE55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4149-A211-4F86-B1B9-70C1BF6C1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E593E-394D-4B73-BF49-270583B92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48C6-1046-4A14-BD60-436F9649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15D04-0450-4C1E-9CDA-B643FA8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06F1-C468-4898-B924-5DFA3512E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1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DD09-E81E-4B66-A9C9-095E369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WRONG </a:t>
            </a:r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F8C7-E797-4F33-A8A1-6CE4B5A0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9F221F-D8EE-4822-8EDC-BF829D7F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62612" y="1708150"/>
            <a:ext cx="6617189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7D05D-49E8-4A39-BB15-CBF1D927706B}"/>
              </a:ext>
            </a:extLst>
          </p:cNvPr>
          <p:cNvSpPr txBox="1"/>
          <p:nvPr/>
        </p:nvSpPr>
        <p:spPr>
          <a:xfrm>
            <a:off x="1262612" y="6055567"/>
            <a:ext cx="530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Wrong </a:t>
            </a:r>
            <a:r>
              <a:rPr lang="en-GB" dirty="0" err="1"/>
              <a:t>indice</a:t>
            </a:r>
            <a:r>
              <a:rPr lang="en-GB" dirty="0"/>
              <a:t> used in ‘v down’ for base pressure calc </a:t>
            </a:r>
          </a:p>
        </p:txBody>
      </p:sp>
    </p:spTree>
    <p:extLst>
      <p:ext uri="{BB962C8B-B14F-4D97-AF65-F5344CB8AC3E}">
        <p14:creationId xmlns:p14="http://schemas.microsoft.com/office/powerpoint/2010/main" val="336613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47E4-7768-4D42-A23E-95685FCB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1C8E-3396-4D66-ACD7-6639E5D5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Loss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CFD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Optimiser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Guestimating</a:t>
            </a:r>
            <a:r>
              <a:rPr lang="en-GB" dirty="0"/>
              <a:t> current </a:t>
            </a:r>
            <a:r>
              <a:rPr lang="en-GB" dirty="0" err="1"/>
              <a:t>eVTOLs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Not sure really what to present – exploring </a:t>
            </a:r>
            <a:r>
              <a:rPr lang="en-GB" dirty="0" err="1"/>
              <a:t>cfd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D6619-855A-4233-9B13-658D6AED5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89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56BF-C8A6-4C8A-B5BB-193AEAE8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9786D-02C6-401E-B2B1-76D420F84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44" y="1708150"/>
            <a:ext cx="672932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2D26-CC85-4489-8C2A-3377FED3C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3A2D-2B6C-445F-A6F6-C8D288FD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BE4971-0B1B-48A8-B0F7-2B8B5D834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910" y="1708150"/>
            <a:ext cx="6888593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F380-F24A-4CB0-8646-1FC1D687B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E3DE-6BA0-468C-94EF-27618346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  <a:r>
              <a:rPr lang="en-GB" dirty="0" err="1"/>
              <a:t>eVTOL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E0ABE-E18D-472B-B0E6-E7CE5E7B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823" y="1708150"/>
            <a:ext cx="584476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66CD-12AC-4835-9532-02BA874E8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1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74CD-6337-44E5-BDA9-E58704D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D9888-9655-4643-8E5C-DB1B80DF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54114"/>
            <a:ext cx="8374063" cy="377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E68C-D56F-4B4F-B9D9-223449DCF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BD7A70-D1AA-4950-B51C-7388B8BB7194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6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EB95-EAE2-47E0-B75D-11A2B211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06C6D-8EEA-4530-BB8A-FE4ECF80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99" y="1708150"/>
            <a:ext cx="675861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F791-CF9F-4444-99B8-2B54E0DAC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3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3F8-43B8-415C-9E96-7113D9F7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2C6A7-C58A-4201-B837-A163D6FB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69" y="1708150"/>
            <a:ext cx="680327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DD678-5D91-48A2-98E3-B42AB55BE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2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D40-3038-4977-807E-30756CFC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AD163-2668-4643-AD96-27AD5737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1708150"/>
            <a:ext cx="59705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71B3-89A7-4920-B6A0-E816C2A6B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3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2F7E-0920-4414-9311-F01182D3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Designs (small geometry)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92765-D3EE-4EA1-A547-507FF825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29" y="1678021"/>
            <a:ext cx="6804259" cy="40281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075A-5131-4FC8-93C9-66327F452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3AF8F-F4B6-467C-B089-86CB9987AE58}"/>
              </a:ext>
            </a:extLst>
          </p:cNvPr>
          <p:cNvSpPr/>
          <p:nvPr/>
        </p:nvSpPr>
        <p:spPr bwMode="auto">
          <a:xfrm>
            <a:off x="939574" y="1436914"/>
            <a:ext cx="2158203" cy="221415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28425-0611-45D3-AF3D-7692166019C7}"/>
              </a:ext>
            </a:extLst>
          </p:cNvPr>
          <p:cNvSpPr txBox="1"/>
          <p:nvPr/>
        </p:nvSpPr>
        <p:spPr>
          <a:xfrm>
            <a:off x="2108718" y="5934269"/>
            <a:ext cx="447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minimum de Haller number (V2/V1) at high aero efficiency</a:t>
            </a:r>
          </a:p>
        </p:txBody>
      </p:sp>
    </p:spTree>
    <p:extLst>
      <p:ext uri="{BB962C8B-B14F-4D97-AF65-F5344CB8AC3E}">
        <p14:creationId xmlns:p14="http://schemas.microsoft.com/office/powerpoint/2010/main" val="1079270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636A-2018-4922-B51E-B2969B1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Spanwise variation of de Haller number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EF31F1-A062-46D2-8C58-8203F0BB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289" y="1605514"/>
            <a:ext cx="4916292" cy="38528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4E281-6A42-4668-85B9-A15C12BD9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824C4-E7F3-47EC-81EE-35378D94EAAD}"/>
              </a:ext>
            </a:extLst>
          </p:cNvPr>
          <p:cNvSpPr txBox="1"/>
          <p:nvPr/>
        </p:nvSpPr>
        <p:spPr>
          <a:xfrm>
            <a:off x="2065460" y="5693038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Suggested minimum </a:t>
            </a:r>
            <a:r>
              <a:rPr lang="en-GB" dirty="0" err="1">
                <a:solidFill>
                  <a:srgbClr val="FF0000"/>
                </a:solidFill>
              </a:rPr>
              <a:t>dH</a:t>
            </a:r>
            <a:r>
              <a:rPr lang="en-GB" dirty="0">
                <a:solidFill>
                  <a:srgbClr val="FF0000"/>
                </a:solidFill>
              </a:rPr>
              <a:t> = 0.72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9033D-AD1C-4350-85BA-D31AF54CA09E}"/>
              </a:ext>
            </a:extLst>
          </p:cNvPr>
          <p:cNvSpPr txBox="1"/>
          <p:nvPr/>
        </p:nvSpPr>
        <p:spPr>
          <a:xfrm>
            <a:off x="136928" y="4152609"/>
            <a:ext cx="15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rotor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EFA91-0C42-429D-BCF7-45422C58732D}"/>
              </a:ext>
            </a:extLst>
          </p:cNvPr>
          <p:cNvSpPr txBox="1"/>
          <p:nvPr/>
        </p:nvSpPr>
        <p:spPr>
          <a:xfrm>
            <a:off x="7139208" y="4521941"/>
            <a:ext cx="168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stator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5554EB-E9C0-4192-858A-F0FC17CA60B0}"/>
              </a:ext>
            </a:extLst>
          </p:cNvPr>
          <p:cNvSpPr/>
          <p:nvPr/>
        </p:nvSpPr>
        <p:spPr bwMode="auto">
          <a:xfrm rot="21247796">
            <a:off x="541176" y="2258008"/>
            <a:ext cx="839755" cy="1632857"/>
          </a:xfrm>
          <a:custGeom>
            <a:avLst/>
            <a:gdLst>
              <a:gd name="connsiteX0" fmla="*/ 839755 w 839755"/>
              <a:gd name="connsiteY0" fmla="*/ 0 h 1632857"/>
              <a:gd name="connsiteX1" fmla="*/ 830424 w 839755"/>
              <a:gd name="connsiteY1" fmla="*/ 46653 h 1632857"/>
              <a:gd name="connsiteX2" fmla="*/ 802432 w 839755"/>
              <a:gd name="connsiteY2" fmla="*/ 139959 h 1632857"/>
              <a:gd name="connsiteX3" fmla="*/ 793102 w 839755"/>
              <a:gd name="connsiteY3" fmla="*/ 205274 h 1632857"/>
              <a:gd name="connsiteX4" fmla="*/ 755779 w 839755"/>
              <a:gd name="connsiteY4" fmla="*/ 289249 h 1632857"/>
              <a:gd name="connsiteX5" fmla="*/ 746448 w 839755"/>
              <a:gd name="connsiteY5" fmla="*/ 345233 h 1632857"/>
              <a:gd name="connsiteX6" fmla="*/ 727787 w 839755"/>
              <a:gd name="connsiteY6" fmla="*/ 401216 h 1632857"/>
              <a:gd name="connsiteX7" fmla="*/ 699795 w 839755"/>
              <a:gd name="connsiteY7" fmla="*/ 466531 h 1632857"/>
              <a:gd name="connsiteX8" fmla="*/ 662473 w 839755"/>
              <a:gd name="connsiteY8" fmla="*/ 578498 h 1632857"/>
              <a:gd name="connsiteX9" fmla="*/ 653142 w 839755"/>
              <a:gd name="connsiteY9" fmla="*/ 606490 h 1632857"/>
              <a:gd name="connsiteX10" fmla="*/ 615820 w 839755"/>
              <a:gd name="connsiteY10" fmla="*/ 662474 h 1632857"/>
              <a:gd name="connsiteX11" fmla="*/ 606489 w 839755"/>
              <a:gd name="connsiteY11" fmla="*/ 709127 h 1632857"/>
              <a:gd name="connsiteX12" fmla="*/ 587828 w 839755"/>
              <a:gd name="connsiteY12" fmla="*/ 737119 h 1632857"/>
              <a:gd name="connsiteX13" fmla="*/ 559836 w 839755"/>
              <a:gd name="connsiteY13" fmla="*/ 811763 h 1632857"/>
              <a:gd name="connsiteX14" fmla="*/ 541175 w 839755"/>
              <a:gd name="connsiteY14" fmla="*/ 849086 h 1632857"/>
              <a:gd name="connsiteX15" fmla="*/ 494522 w 839755"/>
              <a:gd name="connsiteY15" fmla="*/ 923731 h 1632857"/>
              <a:gd name="connsiteX16" fmla="*/ 475861 w 839755"/>
              <a:gd name="connsiteY16" fmla="*/ 970384 h 1632857"/>
              <a:gd name="connsiteX17" fmla="*/ 466530 w 839755"/>
              <a:gd name="connsiteY17" fmla="*/ 998376 h 1632857"/>
              <a:gd name="connsiteX18" fmla="*/ 438538 w 839755"/>
              <a:gd name="connsiteY18" fmla="*/ 1026368 h 1632857"/>
              <a:gd name="connsiteX19" fmla="*/ 401216 w 839755"/>
              <a:gd name="connsiteY19" fmla="*/ 1073021 h 1632857"/>
              <a:gd name="connsiteX20" fmla="*/ 391885 w 839755"/>
              <a:gd name="connsiteY20" fmla="*/ 1101012 h 1632857"/>
              <a:gd name="connsiteX21" fmla="*/ 373224 w 839755"/>
              <a:gd name="connsiteY21" fmla="*/ 1119674 h 1632857"/>
              <a:gd name="connsiteX22" fmla="*/ 363893 w 839755"/>
              <a:gd name="connsiteY22" fmla="*/ 1147665 h 1632857"/>
              <a:gd name="connsiteX23" fmla="*/ 326571 w 839755"/>
              <a:gd name="connsiteY23" fmla="*/ 1203649 h 1632857"/>
              <a:gd name="connsiteX24" fmla="*/ 279918 w 839755"/>
              <a:gd name="connsiteY24" fmla="*/ 1259633 h 1632857"/>
              <a:gd name="connsiteX25" fmla="*/ 242595 w 839755"/>
              <a:gd name="connsiteY25" fmla="*/ 1306286 h 1632857"/>
              <a:gd name="connsiteX26" fmla="*/ 214604 w 839755"/>
              <a:gd name="connsiteY26" fmla="*/ 1343608 h 1632857"/>
              <a:gd name="connsiteX27" fmla="*/ 195942 w 839755"/>
              <a:gd name="connsiteY27" fmla="*/ 1362270 h 1632857"/>
              <a:gd name="connsiteX28" fmla="*/ 186612 w 839755"/>
              <a:gd name="connsiteY28" fmla="*/ 1390261 h 1632857"/>
              <a:gd name="connsiteX29" fmla="*/ 158620 w 839755"/>
              <a:gd name="connsiteY29" fmla="*/ 1399592 h 1632857"/>
              <a:gd name="connsiteX30" fmla="*/ 130628 w 839755"/>
              <a:gd name="connsiteY30" fmla="*/ 1427584 h 1632857"/>
              <a:gd name="connsiteX31" fmla="*/ 93306 w 839755"/>
              <a:gd name="connsiteY31" fmla="*/ 1483568 h 1632857"/>
              <a:gd name="connsiteX32" fmla="*/ 65314 w 839755"/>
              <a:gd name="connsiteY32" fmla="*/ 1548882 h 1632857"/>
              <a:gd name="connsiteX33" fmla="*/ 9330 w 839755"/>
              <a:gd name="connsiteY33" fmla="*/ 1604865 h 1632857"/>
              <a:gd name="connsiteX34" fmla="*/ 0 w 839755"/>
              <a:gd name="connsiteY34" fmla="*/ 1632857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39755" h="1632857">
                <a:moveTo>
                  <a:pt x="839755" y="0"/>
                </a:moveTo>
                <a:cubicBezTo>
                  <a:pt x="836645" y="15551"/>
                  <a:pt x="834597" y="31353"/>
                  <a:pt x="830424" y="46653"/>
                </a:cubicBezTo>
                <a:cubicBezTo>
                  <a:pt x="817150" y="95324"/>
                  <a:pt x="810379" y="96252"/>
                  <a:pt x="802432" y="139959"/>
                </a:cubicBezTo>
                <a:cubicBezTo>
                  <a:pt x="798498" y="161597"/>
                  <a:pt x="798047" y="183845"/>
                  <a:pt x="793102" y="205274"/>
                </a:cubicBezTo>
                <a:cubicBezTo>
                  <a:pt x="781346" y="256217"/>
                  <a:pt x="779392" y="253828"/>
                  <a:pt x="755779" y="289249"/>
                </a:cubicBezTo>
                <a:cubicBezTo>
                  <a:pt x="752669" y="307910"/>
                  <a:pt x="751037" y="326879"/>
                  <a:pt x="746448" y="345233"/>
                </a:cubicBezTo>
                <a:cubicBezTo>
                  <a:pt x="741677" y="364316"/>
                  <a:pt x="731644" y="381928"/>
                  <a:pt x="727787" y="401216"/>
                </a:cubicBezTo>
                <a:cubicBezTo>
                  <a:pt x="716732" y="456496"/>
                  <a:pt x="729671" y="436656"/>
                  <a:pt x="699795" y="466531"/>
                </a:cubicBezTo>
                <a:lnTo>
                  <a:pt x="662473" y="578498"/>
                </a:lnTo>
                <a:cubicBezTo>
                  <a:pt x="659363" y="587829"/>
                  <a:pt x="658598" y="598306"/>
                  <a:pt x="653142" y="606490"/>
                </a:cubicBezTo>
                <a:lnTo>
                  <a:pt x="615820" y="662474"/>
                </a:lnTo>
                <a:cubicBezTo>
                  <a:pt x="612710" y="678025"/>
                  <a:pt x="612057" y="694278"/>
                  <a:pt x="606489" y="709127"/>
                </a:cubicBezTo>
                <a:cubicBezTo>
                  <a:pt x="602551" y="719627"/>
                  <a:pt x="592843" y="727089"/>
                  <a:pt x="587828" y="737119"/>
                </a:cubicBezTo>
                <a:cubicBezTo>
                  <a:pt x="549175" y="814426"/>
                  <a:pt x="584058" y="755245"/>
                  <a:pt x="559836" y="811763"/>
                </a:cubicBezTo>
                <a:cubicBezTo>
                  <a:pt x="554357" y="824548"/>
                  <a:pt x="546341" y="836171"/>
                  <a:pt x="541175" y="849086"/>
                </a:cubicBezTo>
                <a:cubicBezTo>
                  <a:pt x="512912" y="919746"/>
                  <a:pt x="542334" y="891857"/>
                  <a:pt x="494522" y="923731"/>
                </a:cubicBezTo>
                <a:cubicBezTo>
                  <a:pt x="488302" y="939282"/>
                  <a:pt x="481742" y="954702"/>
                  <a:pt x="475861" y="970384"/>
                </a:cubicBezTo>
                <a:cubicBezTo>
                  <a:pt x="472408" y="979593"/>
                  <a:pt x="471986" y="990192"/>
                  <a:pt x="466530" y="998376"/>
                </a:cubicBezTo>
                <a:cubicBezTo>
                  <a:pt x="459210" y="1009355"/>
                  <a:pt x="447869" y="1017037"/>
                  <a:pt x="438538" y="1026368"/>
                </a:cubicBezTo>
                <a:cubicBezTo>
                  <a:pt x="415088" y="1096720"/>
                  <a:pt x="449448" y="1012732"/>
                  <a:pt x="401216" y="1073021"/>
                </a:cubicBezTo>
                <a:cubicBezTo>
                  <a:pt x="395072" y="1080701"/>
                  <a:pt x="396945" y="1092578"/>
                  <a:pt x="391885" y="1101012"/>
                </a:cubicBezTo>
                <a:cubicBezTo>
                  <a:pt x="387359" y="1108555"/>
                  <a:pt x="379444" y="1113453"/>
                  <a:pt x="373224" y="1119674"/>
                </a:cubicBezTo>
                <a:cubicBezTo>
                  <a:pt x="370114" y="1129004"/>
                  <a:pt x="368669" y="1139068"/>
                  <a:pt x="363893" y="1147665"/>
                </a:cubicBezTo>
                <a:cubicBezTo>
                  <a:pt x="353001" y="1167271"/>
                  <a:pt x="342430" y="1187790"/>
                  <a:pt x="326571" y="1203649"/>
                </a:cubicBezTo>
                <a:cubicBezTo>
                  <a:pt x="290650" y="1239570"/>
                  <a:pt x="305898" y="1220662"/>
                  <a:pt x="279918" y="1259633"/>
                </a:cubicBezTo>
                <a:cubicBezTo>
                  <a:pt x="259934" y="1339565"/>
                  <a:pt x="289094" y="1267537"/>
                  <a:pt x="242595" y="1306286"/>
                </a:cubicBezTo>
                <a:cubicBezTo>
                  <a:pt x="230649" y="1316241"/>
                  <a:pt x="224559" y="1331662"/>
                  <a:pt x="214604" y="1343608"/>
                </a:cubicBezTo>
                <a:cubicBezTo>
                  <a:pt x="208972" y="1350366"/>
                  <a:pt x="202163" y="1356049"/>
                  <a:pt x="195942" y="1362270"/>
                </a:cubicBezTo>
                <a:cubicBezTo>
                  <a:pt x="192832" y="1371600"/>
                  <a:pt x="193566" y="1383307"/>
                  <a:pt x="186612" y="1390261"/>
                </a:cubicBezTo>
                <a:cubicBezTo>
                  <a:pt x="179657" y="1397216"/>
                  <a:pt x="166804" y="1394136"/>
                  <a:pt x="158620" y="1399592"/>
                </a:cubicBezTo>
                <a:cubicBezTo>
                  <a:pt x="147641" y="1406912"/>
                  <a:pt x="139959" y="1418253"/>
                  <a:pt x="130628" y="1427584"/>
                </a:cubicBezTo>
                <a:cubicBezTo>
                  <a:pt x="101495" y="1514981"/>
                  <a:pt x="149220" y="1385717"/>
                  <a:pt x="93306" y="1483568"/>
                </a:cubicBezTo>
                <a:cubicBezTo>
                  <a:pt x="64756" y="1533530"/>
                  <a:pt x="105516" y="1508680"/>
                  <a:pt x="65314" y="1548882"/>
                </a:cubicBezTo>
                <a:cubicBezTo>
                  <a:pt x="-4129" y="1618325"/>
                  <a:pt x="53310" y="1538897"/>
                  <a:pt x="9330" y="1604865"/>
                </a:cubicBezTo>
                <a:lnTo>
                  <a:pt x="0" y="1632857"/>
                </a:ln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453C02-3BA9-4F3C-9C9A-C541F159F10A}"/>
              </a:ext>
            </a:extLst>
          </p:cNvPr>
          <p:cNvSpPr/>
          <p:nvPr/>
        </p:nvSpPr>
        <p:spPr bwMode="auto">
          <a:xfrm>
            <a:off x="7714521" y="1879262"/>
            <a:ext cx="598423" cy="2164702"/>
          </a:xfrm>
          <a:custGeom>
            <a:avLst/>
            <a:gdLst>
              <a:gd name="connsiteX0" fmla="*/ 0 w 598423"/>
              <a:gd name="connsiteY0" fmla="*/ 0 h 2164702"/>
              <a:gd name="connsiteX1" fmla="*/ 27992 w 598423"/>
              <a:gd name="connsiteY1" fmla="*/ 93306 h 2164702"/>
              <a:gd name="connsiteX2" fmla="*/ 37323 w 598423"/>
              <a:gd name="connsiteY2" fmla="*/ 121298 h 2164702"/>
              <a:gd name="connsiteX3" fmla="*/ 65315 w 598423"/>
              <a:gd name="connsiteY3" fmla="*/ 149289 h 2164702"/>
              <a:gd name="connsiteX4" fmla="*/ 102637 w 598423"/>
              <a:gd name="connsiteY4" fmla="*/ 205273 h 2164702"/>
              <a:gd name="connsiteX5" fmla="*/ 111968 w 598423"/>
              <a:gd name="connsiteY5" fmla="*/ 233265 h 2164702"/>
              <a:gd name="connsiteX6" fmla="*/ 130629 w 598423"/>
              <a:gd name="connsiteY6" fmla="*/ 261257 h 2164702"/>
              <a:gd name="connsiteX7" fmla="*/ 195943 w 598423"/>
              <a:gd name="connsiteY7" fmla="*/ 335902 h 2164702"/>
              <a:gd name="connsiteX8" fmla="*/ 223935 w 598423"/>
              <a:gd name="connsiteY8" fmla="*/ 419877 h 2164702"/>
              <a:gd name="connsiteX9" fmla="*/ 233266 w 598423"/>
              <a:gd name="connsiteY9" fmla="*/ 447869 h 2164702"/>
              <a:gd name="connsiteX10" fmla="*/ 270588 w 598423"/>
              <a:gd name="connsiteY10" fmla="*/ 513183 h 2164702"/>
              <a:gd name="connsiteX11" fmla="*/ 289249 w 598423"/>
              <a:gd name="connsiteY11" fmla="*/ 587828 h 2164702"/>
              <a:gd name="connsiteX12" fmla="*/ 326572 w 598423"/>
              <a:gd name="connsiteY12" fmla="*/ 681134 h 2164702"/>
              <a:gd name="connsiteX13" fmla="*/ 354564 w 598423"/>
              <a:gd name="connsiteY13" fmla="*/ 774440 h 2164702"/>
              <a:gd name="connsiteX14" fmla="*/ 363894 w 598423"/>
              <a:gd name="connsiteY14" fmla="*/ 802432 h 2164702"/>
              <a:gd name="connsiteX15" fmla="*/ 382555 w 598423"/>
              <a:gd name="connsiteY15" fmla="*/ 867747 h 2164702"/>
              <a:gd name="connsiteX16" fmla="*/ 401217 w 598423"/>
              <a:gd name="connsiteY16" fmla="*/ 886408 h 2164702"/>
              <a:gd name="connsiteX17" fmla="*/ 410547 w 598423"/>
              <a:gd name="connsiteY17" fmla="*/ 914400 h 2164702"/>
              <a:gd name="connsiteX18" fmla="*/ 419878 w 598423"/>
              <a:gd name="connsiteY18" fmla="*/ 961053 h 2164702"/>
              <a:gd name="connsiteX19" fmla="*/ 438539 w 598423"/>
              <a:gd name="connsiteY19" fmla="*/ 998375 h 2164702"/>
              <a:gd name="connsiteX20" fmla="*/ 457200 w 598423"/>
              <a:gd name="connsiteY20" fmla="*/ 1073020 h 2164702"/>
              <a:gd name="connsiteX21" fmla="*/ 466531 w 598423"/>
              <a:gd name="connsiteY21" fmla="*/ 1101012 h 2164702"/>
              <a:gd name="connsiteX22" fmla="*/ 475862 w 598423"/>
              <a:gd name="connsiteY22" fmla="*/ 1138334 h 2164702"/>
              <a:gd name="connsiteX23" fmla="*/ 494523 w 598423"/>
              <a:gd name="connsiteY23" fmla="*/ 1175657 h 2164702"/>
              <a:gd name="connsiteX24" fmla="*/ 513184 w 598423"/>
              <a:gd name="connsiteY24" fmla="*/ 1296955 h 2164702"/>
              <a:gd name="connsiteX25" fmla="*/ 531845 w 598423"/>
              <a:gd name="connsiteY25" fmla="*/ 1324947 h 2164702"/>
              <a:gd name="connsiteX26" fmla="*/ 541176 w 598423"/>
              <a:gd name="connsiteY26" fmla="*/ 1380930 h 2164702"/>
              <a:gd name="connsiteX27" fmla="*/ 550506 w 598423"/>
              <a:gd name="connsiteY27" fmla="*/ 1408922 h 2164702"/>
              <a:gd name="connsiteX28" fmla="*/ 569168 w 598423"/>
              <a:gd name="connsiteY28" fmla="*/ 1502228 h 2164702"/>
              <a:gd name="connsiteX29" fmla="*/ 578498 w 598423"/>
              <a:gd name="connsiteY29" fmla="*/ 1595534 h 2164702"/>
              <a:gd name="connsiteX30" fmla="*/ 597160 w 598423"/>
              <a:gd name="connsiteY30" fmla="*/ 1670179 h 2164702"/>
              <a:gd name="connsiteX31" fmla="*/ 597160 w 598423"/>
              <a:gd name="connsiteY31" fmla="*/ 2164702 h 216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98423" h="2164702">
                <a:moveTo>
                  <a:pt x="0" y="0"/>
                </a:moveTo>
                <a:cubicBezTo>
                  <a:pt x="14276" y="71377"/>
                  <a:pt x="1688" y="23162"/>
                  <a:pt x="27992" y="93306"/>
                </a:cubicBezTo>
                <a:cubicBezTo>
                  <a:pt x="31445" y="102515"/>
                  <a:pt x="31867" y="113115"/>
                  <a:pt x="37323" y="121298"/>
                </a:cubicBezTo>
                <a:cubicBezTo>
                  <a:pt x="44643" y="132277"/>
                  <a:pt x="55984" y="139959"/>
                  <a:pt x="65315" y="149289"/>
                </a:cubicBezTo>
                <a:cubicBezTo>
                  <a:pt x="87498" y="215844"/>
                  <a:pt x="56044" y="135384"/>
                  <a:pt x="102637" y="205273"/>
                </a:cubicBezTo>
                <a:cubicBezTo>
                  <a:pt x="108093" y="213457"/>
                  <a:pt x="107569" y="224468"/>
                  <a:pt x="111968" y="233265"/>
                </a:cubicBezTo>
                <a:cubicBezTo>
                  <a:pt x="116983" y="243295"/>
                  <a:pt x="123744" y="252405"/>
                  <a:pt x="130629" y="261257"/>
                </a:cubicBezTo>
                <a:cubicBezTo>
                  <a:pt x="167223" y="308307"/>
                  <a:pt x="165788" y="305746"/>
                  <a:pt x="195943" y="335902"/>
                </a:cubicBezTo>
                <a:lnTo>
                  <a:pt x="223935" y="419877"/>
                </a:lnTo>
                <a:cubicBezTo>
                  <a:pt x="227045" y="429208"/>
                  <a:pt x="227810" y="439685"/>
                  <a:pt x="233266" y="447869"/>
                </a:cubicBezTo>
                <a:cubicBezTo>
                  <a:pt x="246916" y="468345"/>
                  <a:pt x="262696" y="489508"/>
                  <a:pt x="270588" y="513183"/>
                </a:cubicBezTo>
                <a:cubicBezTo>
                  <a:pt x="278698" y="537514"/>
                  <a:pt x="281138" y="563497"/>
                  <a:pt x="289249" y="587828"/>
                </a:cubicBezTo>
                <a:cubicBezTo>
                  <a:pt x="314895" y="664764"/>
                  <a:pt x="273453" y="543025"/>
                  <a:pt x="326572" y="681134"/>
                </a:cubicBezTo>
                <a:cubicBezTo>
                  <a:pt x="351203" y="745174"/>
                  <a:pt x="339214" y="720714"/>
                  <a:pt x="354564" y="774440"/>
                </a:cubicBezTo>
                <a:cubicBezTo>
                  <a:pt x="357266" y="783897"/>
                  <a:pt x="361192" y="792975"/>
                  <a:pt x="363894" y="802432"/>
                </a:cubicBezTo>
                <a:cubicBezTo>
                  <a:pt x="366110" y="810190"/>
                  <a:pt x="376456" y="857582"/>
                  <a:pt x="382555" y="867747"/>
                </a:cubicBezTo>
                <a:cubicBezTo>
                  <a:pt x="387081" y="875290"/>
                  <a:pt x="394996" y="880188"/>
                  <a:pt x="401217" y="886408"/>
                </a:cubicBezTo>
                <a:cubicBezTo>
                  <a:pt x="404327" y="895739"/>
                  <a:pt x="408162" y="904858"/>
                  <a:pt x="410547" y="914400"/>
                </a:cubicBezTo>
                <a:cubicBezTo>
                  <a:pt x="414393" y="929785"/>
                  <a:pt x="414863" y="946008"/>
                  <a:pt x="419878" y="961053"/>
                </a:cubicBezTo>
                <a:cubicBezTo>
                  <a:pt x="424276" y="974248"/>
                  <a:pt x="432319" y="985934"/>
                  <a:pt x="438539" y="998375"/>
                </a:cubicBezTo>
                <a:cubicBezTo>
                  <a:pt x="444759" y="1023257"/>
                  <a:pt x="450452" y="1048276"/>
                  <a:pt x="457200" y="1073020"/>
                </a:cubicBezTo>
                <a:cubicBezTo>
                  <a:pt x="459788" y="1082509"/>
                  <a:pt x="463829" y="1091555"/>
                  <a:pt x="466531" y="1101012"/>
                </a:cubicBezTo>
                <a:cubicBezTo>
                  <a:pt x="470054" y="1113342"/>
                  <a:pt x="471359" y="1126327"/>
                  <a:pt x="475862" y="1138334"/>
                </a:cubicBezTo>
                <a:cubicBezTo>
                  <a:pt x="480746" y="1151358"/>
                  <a:pt x="488303" y="1163216"/>
                  <a:pt x="494523" y="1175657"/>
                </a:cubicBezTo>
                <a:cubicBezTo>
                  <a:pt x="496397" y="1192521"/>
                  <a:pt x="501062" y="1268670"/>
                  <a:pt x="513184" y="1296955"/>
                </a:cubicBezTo>
                <a:cubicBezTo>
                  <a:pt x="517601" y="1307262"/>
                  <a:pt x="525625" y="1315616"/>
                  <a:pt x="531845" y="1324947"/>
                </a:cubicBezTo>
                <a:cubicBezTo>
                  <a:pt x="534955" y="1343608"/>
                  <a:pt x="537072" y="1362462"/>
                  <a:pt x="541176" y="1380930"/>
                </a:cubicBezTo>
                <a:cubicBezTo>
                  <a:pt x="543310" y="1390531"/>
                  <a:pt x="548294" y="1399339"/>
                  <a:pt x="550506" y="1408922"/>
                </a:cubicBezTo>
                <a:cubicBezTo>
                  <a:pt x="557638" y="1439828"/>
                  <a:pt x="569168" y="1502228"/>
                  <a:pt x="569168" y="1502228"/>
                </a:cubicBezTo>
                <a:cubicBezTo>
                  <a:pt x="572278" y="1533330"/>
                  <a:pt x="573745" y="1564640"/>
                  <a:pt x="578498" y="1595534"/>
                </a:cubicBezTo>
                <a:cubicBezTo>
                  <a:pt x="586633" y="1648410"/>
                  <a:pt x="595916" y="1598017"/>
                  <a:pt x="597160" y="1670179"/>
                </a:cubicBezTo>
                <a:cubicBezTo>
                  <a:pt x="600002" y="1834996"/>
                  <a:pt x="597160" y="1999861"/>
                  <a:pt x="597160" y="2164702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C012B9-DEF7-4BDB-91DF-606D9FA162B2}"/>
              </a:ext>
            </a:extLst>
          </p:cNvPr>
          <p:cNvSpPr/>
          <p:nvPr/>
        </p:nvSpPr>
        <p:spPr bwMode="auto">
          <a:xfrm>
            <a:off x="653102" y="4553339"/>
            <a:ext cx="634522" cy="1195442"/>
          </a:xfrm>
          <a:custGeom>
            <a:avLst/>
            <a:gdLst>
              <a:gd name="connsiteX0" fmla="*/ 345274 w 634522"/>
              <a:gd name="connsiteY0" fmla="*/ 0 h 1195442"/>
              <a:gd name="connsiteX1" fmla="*/ 335943 w 634522"/>
              <a:gd name="connsiteY1" fmla="*/ 46653 h 1195442"/>
              <a:gd name="connsiteX2" fmla="*/ 326612 w 634522"/>
              <a:gd name="connsiteY2" fmla="*/ 83975 h 1195442"/>
              <a:gd name="connsiteX3" fmla="*/ 298620 w 634522"/>
              <a:gd name="connsiteY3" fmla="*/ 158620 h 1195442"/>
              <a:gd name="connsiteX4" fmla="*/ 270629 w 634522"/>
              <a:gd name="connsiteY4" fmla="*/ 251926 h 1195442"/>
              <a:gd name="connsiteX5" fmla="*/ 251967 w 634522"/>
              <a:gd name="connsiteY5" fmla="*/ 335902 h 1195442"/>
              <a:gd name="connsiteX6" fmla="*/ 233306 w 634522"/>
              <a:gd name="connsiteY6" fmla="*/ 363894 h 1195442"/>
              <a:gd name="connsiteX7" fmla="*/ 195984 w 634522"/>
              <a:gd name="connsiteY7" fmla="*/ 438539 h 1195442"/>
              <a:gd name="connsiteX8" fmla="*/ 167992 w 634522"/>
              <a:gd name="connsiteY8" fmla="*/ 494522 h 1195442"/>
              <a:gd name="connsiteX9" fmla="*/ 149331 w 634522"/>
              <a:gd name="connsiteY9" fmla="*/ 550506 h 1195442"/>
              <a:gd name="connsiteX10" fmla="*/ 93347 w 634522"/>
              <a:gd name="connsiteY10" fmla="*/ 625151 h 1195442"/>
              <a:gd name="connsiteX11" fmla="*/ 84016 w 634522"/>
              <a:gd name="connsiteY11" fmla="*/ 653143 h 1195442"/>
              <a:gd name="connsiteX12" fmla="*/ 28033 w 634522"/>
              <a:gd name="connsiteY12" fmla="*/ 718457 h 1195442"/>
              <a:gd name="connsiteX13" fmla="*/ 9371 w 634522"/>
              <a:gd name="connsiteY13" fmla="*/ 746449 h 1195442"/>
              <a:gd name="connsiteX14" fmla="*/ 41 w 634522"/>
              <a:gd name="connsiteY14" fmla="*/ 793102 h 1195442"/>
              <a:gd name="connsiteX15" fmla="*/ 18702 w 634522"/>
              <a:gd name="connsiteY15" fmla="*/ 979714 h 1195442"/>
              <a:gd name="connsiteX16" fmla="*/ 46694 w 634522"/>
              <a:gd name="connsiteY16" fmla="*/ 998375 h 1195442"/>
              <a:gd name="connsiteX17" fmla="*/ 84016 w 634522"/>
              <a:gd name="connsiteY17" fmla="*/ 1026367 h 1195442"/>
              <a:gd name="connsiteX18" fmla="*/ 158661 w 634522"/>
              <a:gd name="connsiteY18" fmla="*/ 1045028 h 1195442"/>
              <a:gd name="connsiteX19" fmla="*/ 205314 w 634522"/>
              <a:gd name="connsiteY19" fmla="*/ 1073020 h 1195442"/>
              <a:gd name="connsiteX20" fmla="*/ 307951 w 634522"/>
              <a:gd name="connsiteY20" fmla="*/ 1129004 h 1195442"/>
              <a:gd name="connsiteX21" fmla="*/ 401257 w 634522"/>
              <a:gd name="connsiteY21" fmla="*/ 1156996 h 1195442"/>
              <a:gd name="connsiteX22" fmla="*/ 457241 w 634522"/>
              <a:gd name="connsiteY22" fmla="*/ 1166326 h 1195442"/>
              <a:gd name="connsiteX23" fmla="*/ 550547 w 634522"/>
              <a:gd name="connsiteY23" fmla="*/ 1184988 h 1195442"/>
              <a:gd name="connsiteX24" fmla="*/ 634522 w 634522"/>
              <a:gd name="connsiteY24" fmla="*/ 1194318 h 119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34522" h="1195442">
                <a:moveTo>
                  <a:pt x="345274" y="0"/>
                </a:moveTo>
                <a:cubicBezTo>
                  <a:pt x="342164" y="15551"/>
                  <a:pt x="339383" y="31172"/>
                  <a:pt x="335943" y="46653"/>
                </a:cubicBezTo>
                <a:cubicBezTo>
                  <a:pt x="333161" y="59171"/>
                  <a:pt x="329127" y="71400"/>
                  <a:pt x="326612" y="83975"/>
                </a:cubicBezTo>
                <a:cubicBezTo>
                  <a:pt x="313141" y="151331"/>
                  <a:pt x="331913" y="125329"/>
                  <a:pt x="298620" y="158620"/>
                </a:cubicBezTo>
                <a:cubicBezTo>
                  <a:pt x="286717" y="194329"/>
                  <a:pt x="277680" y="216668"/>
                  <a:pt x="270629" y="251926"/>
                </a:cubicBezTo>
                <a:cubicBezTo>
                  <a:pt x="265850" y="275819"/>
                  <a:pt x="264074" y="311689"/>
                  <a:pt x="251967" y="335902"/>
                </a:cubicBezTo>
                <a:cubicBezTo>
                  <a:pt x="246952" y="345932"/>
                  <a:pt x="239526" y="354563"/>
                  <a:pt x="233306" y="363894"/>
                </a:cubicBezTo>
                <a:cubicBezTo>
                  <a:pt x="211863" y="428223"/>
                  <a:pt x="228554" y="405968"/>
                  <a:pt x="195984" y="438539"/>
                </a:cubicBezTo>
                <a:cubicBezTo>
                  <a:pt x="161948" y="540640"/>
                  <a:pt x="216234" y="385977"/>
                  <a:pt x="167992" y="494522"/>
                </a:cubicBezTo>
                <a:cubicBezTo>
                  <a:pt x="160003" y="512497"/>
                  <a:pt x="163241" y="536597"/>
                  <a:pt x="149331" y="550506"/>
                </a:cubicBezTo>
                <a:cubicBezTo>
                  <a:pt x="127224" y="572612"/>
                  <a:pt x="103899" y="593495"/>
                  <a:pt x="93347" y="625151"/>
                </a:cubicBezTo>
                <a:cubicBezTo>
                  <a:pt x="90237" y="634482"/>
                  <a:pt x="88896" y="644603"/>
                  <a:pt x="84016" y="653143"/>
                </a:cubicBezTo>
                <a:cubicBezTo>
                  <a:pt x="58603" y="697616"/>
                  <a:pt x="58115" y="682359"/>
                  <a:pt x="28033" y="718457"/>
                </a:cubicBezTo>
                <a:cubicBezTo>
                  <a:pt x="20854" y="727072"/>
                  <a:pt x="15592" y="737118"/>
                  <a:pt x="9371" y="746449"/>
                </a:cubicBezTo>
                <a:cubicBezTo>
                  <a:pt x="6261" y="762000"/>
                  <a:pt x="-593" y="777256"/>
                  <a:pt x="41" y="793102"/>
                </a:cubicBezTo>
                <a:cubicBezTo>
                  <a:pt x="2540" y="855566"/>
                  <a:pt x="4848" y="918754"/>
                  <a:pt x="18702" y="979714"/>
                </a:cubicBezTo>
                <a:cubicBezTo>
                  <a:pt x="21187" y="990649"/>
                  <a:pt x="37569" y="991857"/>
                  <a:pt x="46694" y="998375"/>
                </a:cubicBezTo>
                <a:cubicBezTo>
                  <a:pt x="59348" y="1007414"/>
                  <a:pt x="70514" y="1018651"/>
                  <a:pt x="84016" y="1026367"/>
                </a:cubicBezTo>
                <a:cubicBezTo>
                  <a:pt x="99467" y="1035196"/>
                  <a:pt x="146844" y="1042665"/>
                  <a:pt x="158661" y="1045028"/>
                </a:cubicBezTo>
                <a:cubicBezTo>
                  <a:pt x="195109" y="1081478"/>
                  <a:pt x="156865" y="1048796"/>
                  <a:pt x="205314" y="1073020"/>
                </a:cubicBezTo>
                <a:cubicBezTo>
                  <a:pt x="273458" y="1107091"/>
                  <a:pt x="181090" y="1086718"/>
                  <a:pt x="307951" y="1129004"/>
                </a:cubicBezTo>
                <a:cubicBezTo>
                  <a:pt x="343643" y="1140901"/>
                  <a:pt x="366011" y="1149947"/>
                  <a:pt x="401257" y="1156996"/>
                </a:cubicBezTo>
                <a:cubicBezTo>
                  <a:pt x="419808" y="1160706"/>
                  <a:pt x="438580" y="1163216"/>
                  <a:pt x="457241" y="1166326"/>
                </a:cubicBezTo>
                <a:cubicBezTo>
                  <a:pt x="520478" y="1187406"/>
                  <a:pt x="443340" y="1163547"/>
                  <a:pt x="550547" y="1184988"/>
                </a:cubicBezTo>
                <a:cubicBezTo>
                  <a:pt x="626702" y="1200219"/>
                  <a:pt x="510912" y="1194318"/>
                  <a:pt x="634522" y="1194318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59C23-6F79-40C0-96CE-CFC38AD1AA96}"/>
              </a:ext>
            </a:extLst>
          </p:cNvPr>
          <p:cNvSpPr txBox="1"/>
          <p:nvPr/>
        </p:nvSpPr>
        <p:spPr>
          <a:xfrm>
            <a:off x="261336" y="5804688"/>
            <a:ext cx="159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Rotor hub issues</a:t>
            </a:r>
          </a:p>
        </p:txBody>
      </p:sp>
    </p:spTree>
    <p:extLst>
      <p:ext uri="{BB962C8B-B14F-4D97-AF65-F5344CB8AC3E}">
        <p14:creationId xmlns:p14="http://schemas.microsoft.com/office/powerpoint/2010/main" val="799726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E49E-B8B2-41F1-AA74-85F650F0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dH</a:t>
            </a:r>
            <a:r>
              <a:rPr lang="en-GB" dirty="0"/>
              <a:t> comparison – mean line vs minimum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0F3C-D3BE-48FF-8AD0-64B4E973B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D677E6F-AACA-42AF-93FF-3C615D4C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224" b="51839"/>
          <a:stretch/>
        </p:blipFill>
        <p:spPr>
          <a:xfrm>
            <a:off x="1014794" y="2132013"/>
            <a:ext cx="3361140" cy="32184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5131E-64A8-450F-89E5-B537CD29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04" y="2132012"/>
            <a:ext cx="3342198" cy="321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00632-9AC9-4058-8DE0-16DEA3792032}"/>
              </a:ext>
            </a:extLst>
          </p:cNvPr>
          <p:cNvSpPr txBox="1"/>
          <p:nvPr/>
        </p:nvSpPr>
        <p:spPr>
          <a:xfrm>
            <a:off x="1734310" y="5449078"/>
            <a:ext cx="19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D82D4-F298-42E7-A267-26FB1713CDD1}"/>
              </a:ext>
            </a:extLst>
          </p:cNvPr>
          <p:cNvSpPr txBox="1"/>
          <p:nvPr/>
        </p:nvSpPr>
        <p:spPr>
          <a:xfrm>
            <a:off x="5851680" y="5449078"/>
            <a:ext cx="14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line</a:t>
            </a:r>
          </a:p>
        </p:txBody>
      </p:sp>
    </p:spTree>
    <p:extLst>
      <p:ext uri="{BB962C8B-B14F-4D97-AF65-F5344CB8AC3E}">
        <p14:creationId xmlns:p14="http://schemas.microsoft.com/office/powerpoint/2010/main" val="2352980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AAC4-9DA2-417E-9681-A4633862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Origin Comparison - varying geometry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5F8D6-93BF-4049-A3FB-648A0CE18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238"/>
          <a:stretch/>
        </p:blipFill>
        <p:spPr>
          <a:xfrm>
            <a:off x="534782" y="1821318"/>
            <a:ext cx="3285345" cy="2929927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2F45A-E152-4C97-AFBA-EFC9F23F8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988D-D659-4F04-A05B-F16A0420C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" r="32420"/>
          <a:stretch/>
        </p:blipFill>
        <p:spPr>
          <a:xfrm>
            <a:off x="5200750" y="1821318"/>
            <a:ext cx="3320270" cy="2929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06F69-73CD-4548-AF82-0BAD573A4F16}"/>
              </a:ext>
            </a:extLst>
          </p:cNvPr>
          <p:cNvSpPr txBox="1"/>
          <p:nvPr/>
        </p:nvSpPr>
        <p:spPr>
          <a:xfrm>
            <a:off x="622007" y="1440505"/>
            <a:ext cx="31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 geometry (Blue Bear)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0D790-2DBC-49F2-886B-811308FFFEFC}"/>
              </a:ext>
            </a:extLst>
          </p:cNvPr>
          <p:cNvSpPr txBox="1"/>
          <p:nvPr/>
        </p:nvSpPr>
        <p:spPr>
          <a:xfrm>
            <a:off x="5783364" y="1440505"/>
            <a:ext cx="213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geometry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9EFBE-ED63-474D-9FB0-AB292EDF64F2}"/>
              </a:ext>
            </a:extLst>
          </p:cNvPr>
          <p:cNvSpPr txBox="1"/>
          <p:nvPr/>
        </p:nvSpPr>
        <p:spPr>
          <a:xfrm>
            <a:off x="2747682" y="5327801"/>
            <a:ext cx="319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Endwall</a:t>
            </a:r>
            <a:r>
              <a:rPr lang="en-GB" dirty="0"/>
              <a:t> contribution increases with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Smith chart alters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82DC4C-91CB-4D85-829A-CB0DA640EE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4"/>
          <a:stretch/>
        </p:blipFill>
        <p:spPr>
          <a:xfrm>
            <a:off x="999048" y="4864595"/>
            <a:ext cx="1949133" cy="1892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11355-F6BA-4AFC-89C0-90B53EEFC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939" y="4864595"/>
            <a:ext cx="1965539" cy="18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59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9-10AB-4331-A157-3C5E077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NRF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E7B9-E596-4513-BB8B-38816CCF4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FEDC3-5D7B-4226-93F7-D699828CEA0B}"/>
              </a:ext>
            </a:extLst>
          </p:cNvPr>
          <p:cNvSpPr/>
          <p:nvPr/>
        </p:nvSpPr>
        <p:spPr bwMode="auto">
          <a:xfrm>
            <a:off x="4086808" y="5029200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18A3E-ADFB-4488-8259-A22F91F5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31674"/>
            <a:ext cx="8374063" cy="3820126"/>
          </a:xfrm>
        </p:spPr>
      </p:pic>
    </p:spTree>
    <p:extLst>
      <p:ext uri="{BB962C8B-B14F-4D97-AF65-F5344CB8AC3E}">
        <p14:creationId xmlns:p14="http://schemas.microsoft.com/office/powerpoint/2010/main" val="575936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02C-F085-4641-918A-B1860D38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comparison with V1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3356F5E-30A4-463D-9E2B-D547D8D5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4877" r="61415" b="49632"/>
          <a:stretch/>
        </p:blipFill>
        <p:spPr>
          <a:xfrm>
            <a:off x="5290457" y="1660980"/>
            <a:ext cx="3149934" cy="25472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2308C-2666-41ED-9D27-C6DE23DD4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8366B5E-B163-4567-A8DF-256FAE6C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1" t="48233" r="6437" b="6343"/>
          <a:stretch/>
        </p:blipFill>
        <p:spPr bwMode="auto">
          <a:xfrm>
            <a:off x="5421087" y="4168730"/>
            <a:ext cx="3019304" cy="23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82B1-A276-45B6-955E-E2A8755C540C}"/>
              </a:ext>
            </a:extLst>
          </p:cNvPr>
          <p:cNvCxnSpPr>
            <a:cxnSpLocks/>
          </p:cNvCxnSpPr>
          <p:nvPr/>
        </p:nvCxnSpPr>
        <p:spPr bwMode="auto">
          <a:xfrm>
            <a:off x="4873202" y="1343608"/>
            <a:ext cx="0" cy="4289396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E71D1-E432-40BB-9573-19122351C905}"/>
              </a:ext>
            </a:extLst>
          </p:cNvPr>
          <p:cNvSpPr txBox="1"/>
          <p:nvPr/>
        </p:nvSpPr>
        <p:spPr>
          <a:xfrm>
            <a:off x="1884784" y="1586204"/>
            <a:ext cx="81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2A9DC-D3EB-4DB7-A043-8D42C1157D9B}"/>
              </a:ext>
            </a:extLst>
          </p:cNvPr>
          <p:cNvSpPr txBox="1"/>
          <p:nvPr/>
        </p:nvSpPr>
        <p:spPr>
          <a:xfrm>
            <a:off x="6529522" y="1390010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6E849-6873-41C7-863C-39FB459A7E16}"/>
              </a:ext>
            </a:extLst>
          </p:cNvPr>
          <p:cNvSpPr/>
          <p:nvPr/>
        </p:nvSpPr>
        <p:spPr bwMode="auto">
          <a:xfrm>
            <a:off x="825758" y="5194465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EB1E-FFDF-4F8E-BBB8-618EC78B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9" y="2577733"/>
            <a:ext cx="4402884" cy="2474678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A75920D0-3001-4AFD-90A6-1EDD8A73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355" y="57165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4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6DC3-8766-4837-A232-599C85E9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Away from original design point - NRF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91885-6C9B-420A-B2D0-2F65289E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175" y="1828881"/>
            <a:ext cx="8374063" cy="38257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7E23-8E5C-47AA-A7EA-BB6AF97FC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CB1C9-D4D8-4250-A097-8D0770D37186}"/>
              </a:ext>
            </a:extLst>
          </p:cNvPr>
          <p:cNvSpPr/>
          <p:nvPr/>
        </p:nvSpPr>
        <p:spPr bwMode="auto">
          <a:xfrm rot="16200000">
            <a:off x="1516227" y="1576872"/>
            <a:ext cx="662474" cy="3041781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82FD3C-E2CE-4BAC-929E-92CD7E52BB7E}"/>
              </a:ext>
            </a:extLst>
          </p:cNvPr>
          <p:cNvSpPr/>
          <p:nvPr/>
        </p:nvSpPr>
        <p:spPr bwMode="auto">
          <a:xfrm>
            <a:off x="6368148" y="2948474"/>
            <a:ext cx="956382" cy="196294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46393-CD7B-4D64-870C-60DF490B22EC}"/>
              </a:ext>
            </a:extLst>
          </p:cNvPr>
          <p:cNvSpPr/>
          <p:nvPr/>
        </p:nvSpPr>
        <p:spPr bwMode="auto">
          <a:xfrm>
            <a:off x="4077477" y="5019869"/>
            <a:ext cx="1464906" cy="877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123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12360</TotalTime>
  <Words>3457</Words>
  <Application>Microsoft Office PowerPoint</Application>
  <PresentationFormat>On-screen Show (4:3)</PresentationFormat>
  <Paragraphs>668</Paragraphs>
  <Slides>81</Slides>
  <Notes>40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Cambria Math</vt:lpstr>
      <vt:lpstr>blank</vt:lpstr>
      <vt:lpstr>Propulsion Systems for e-VTOL aircraft </vt:lpstr>
      <vt:lpstr>Progress</vt:lpstr>
      <vt:lpstr>NRF Designs (small geometry)</vt:lpstr>
      <vt:lpstr>Spanwise variation of de Haller number</vt:lpstr>
      <vt:lpstr>dH comparison – mean line vs minimum</vt:lpstr>
      <vt:lpstr>Loss Origin Comparison - varying geometry</vt:lpstr>
      <vt:lpstr>Design point NRF</vt:lpstr>
      <vt:lpstr>Design point comparison with V1</vt:lpstr>
      <vt:lpstr>Away from original design point - NRF</vt:lpstr>
      <vt:lpstr>CFD</vt:lpstr>
      <vt:lpstr>Meshing thus far…</vt:lpstr>
      <vt:lpstr>Optimiser</vt:lpstr>
      <vt:lpstr>Optimiser testing - stage 1</vt:lpstr>
      <vt:lpstr>Guestimating</vt:lpstr>
      <vt:lpstr>PowerPoint Presentation</vt:lpstr>
      <vt:lpstr>PowerPoint Presentation</vt:lpstr>
      <vt:lpstr>PowerPoint Presentation</vt:lpstr>
      <vt:lpstr>eVTOL 1D losses</vt:lpstr>
      <vt:lpstr>WRONG eVTOL 2D losses</vt:lpstr>
      <vt:lpstr>eVTOL 2D losses</vt:lpstr>
      <vt:lpstr>2D Whittle </vt:lpstr>
      <vt:lpstr>2D Whittle eVTOL</vt:lpstr>
      <vt:lpstr>Design point CRF</vt:lpstr>
      <vt:lpstr>CRF</vt:lpstr>
      <vt:lpstr>CRF</vt:lpstr>
      <vt:lpstr>CRF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1620</cp:revision>
  <cp:lastPrinted>2012-12-13T15:48:07Z</cp:lastPrinted>
  <dcterms:created xsi:type="dcterms:W3CDTF">2008-03-27T10:29:55Z</dcterms:created>
  <dcterms:modified xsi:type="dcterms:W3CDTF">2021-03-03T14:13:16Z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